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4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0" y="-2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 rtl="0">
              <a:buSzPct val="100000"/>
              <a:defRPr sz="4800"/>
            </a:lvl1pPr>
            <a:lvl2pPr indent="304800" algn="ctr" rtl="0">
              <a:buSzPct val="100000"/>
              <a:defRPr sz="4800"/>
            </a:lvl2pPr>
            <a:lvl3pPr indent="304800" algn="ctr" rtl="0">
              <a:buSzPct val="100000"/>
              <a:defRPr sz="4800"/>
            </a:lvl3pPr>
            <a:lvl4pPr indent="304800" algn="ctr" rtl="0">
              <a:buSzPct val="100000"/>
              <a:defRPr sz="4800"/>
            </a:lvl4pPr>
            <a:lvl5pPr indent="304800" algn="ctr" rtl="0">
              <a:buSzPct val="100000"/>
              <a:defRPr sz="4800"/>
            </a:lvl5pPr>
            <a:lvl6pPr indent="304800" algn="ctr" rtl="0">
              <a:buSzPct val="100000"/>
              <a:defRPr sz="4800"/>
            </a:lvl6pPr>
            <a:lvl7pPr indent="304800" algn="ctr" rtl="0">
              <a:buSzPct val="100000"/>
              <a:defRPr sz="4800"/>
            </a:lvl7pPr>
            <a:lvl8pPr indent="304800" algn="ctr" rtl="0">
              <a:buSzPct val="100000"/>
              <a:defRPr sz="4800"/>
            </a:lvl8pPr>
            <a:lvl9pPr indent="304800" algn="ctr" rtl="0"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 rt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defRPr/>
            </a:lvl1pPr>
            <a:lvl2pPr indent="457200" rtl="0">
              <a:defRPr/>
            </a:lvl2pPr>
            <a:lvl3pPr indent="914400" rtl="0">
              <a:defRPr/>
            </a:lvl3pPr>
            <a:lvl4pPr indent="1371600"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 rtl="0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 rt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 rt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 rt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 rt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 rt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 rt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 rt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 rt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 rt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 rtl="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 rtl="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 rtl="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www.expedia.com/The-Gardens-Hotels-Skycity-Darwin.h43472.Hotel-Information?&amp;rm1=a2&amp;semcid=13172-1&amp;kword=%20Skycity_%20Darwin!m.ZzZz.3360000202979.0.17250040767.%20skycity%20%20darwin.%20skycity_%20darwin&amp;gclid=CP6Jtq7s0LoCFRFo7Aod0TYAiQ%23show-more-genera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hyperlink" Target="http://www.spanishdict.com/translate/el" TargetMode="External"/><Relationship Id="rId5" Type="http://schemas.openxmlformats.org/officeDocument/2006/relationships/hyperlink" Target="http://www.spanishdict.com/translate/delicatessen" TargetMode="External"/><Relationship Id="rId6" Type="http://schemas.openxmlformats.org/officeDocument/2006/relationships/hyperlink" Target="http://audio1.spanishdict.com/audio?lang=es&amp;speed=25&amp;text=el-delicatessen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edia.com/The-Gardens-Hotels-Skycity-Darwin.h43472.Hotel-Information?&amp;rm1=a2&amp;semcid=13172-1&amp;kword=%20Skycity_%20Darwin!m.ZzZz.3360000202979.0.17250040767.%20skycity%20%20darwin.%20skycity_%20darwin&amp;gclid=CP6Jtq7s0LoCFRFo7Aod0TYAiQ" TargetMode="External"/><Relationship Id="rId4" Type="http://schemas.openxmlformats.org/officeDocument/2006/relationships/hyperlink" Target="http://www.tripadvisor.com.au/Attractions-g255066-Activities-Darwin_Top_End_Northern_Territory.html" TargetMode="External"/><Relationship Id="rId5" Type="http://schemas.openxmlformats.org/officeDocument/2006/relationships/hyperlink" Target="http://www.tropicaldarwin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2367325" y="38117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Darwin, Australia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40450" y="435870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EFEFEF"/>
                </a:solidFill>
              </a:rPr>
              <a:t>Rania Elsanhoury, Dani Toribio</a:t>
            </a:r>
          </a:p>
        </p:txBody>
      </p:sp>
      <p:pic>
        <p:nvPicPr>
          <p:cNvPr id="25" name="Shape 2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223173" cy="18633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/>
        </p:nvSpPr>
        <p:spPr>
          <a:xfrm>
            <a:off x="237075" y="831425"/>
            <a:ext cx="6164099" cy="1539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200">
                <a:solidFill>
                  <a:srgbClr val="0000FF"/>
                </a:solidFill>
                <a:latin typeface="Syncopate"/>
                <a:ea typeface="Syncopate"/>
                <a:cs typeface="Syncopate"/>
                <a:sym typeface="Syncopate"/>
              </a:rPr>
              <a:t>El Jueves va </a:t>
            </a:r>
            <a:r>
              <a:rPr lang="en" sz="1200" b="1" u="sng">
                <a:solidFill>
                  <a:srgbClr val="0000FF"/>
                </a:solidFill>
                <a:latin typeface="Syncopate"/>
                <a:ea typeface="Syncopate"/>
                <a:cs typeface="Syncopate"/>
                <a:sym typeface="Syncopate"/>
              </a:rPr>
              <a:t>estar</a:t>
            </a:r>
            <a:r>
              <a:rPr lang="en" sz="1200">
                <a:solidFill>
                  <a:srgbClr val="0000FF"/>
                </a:solidFill>
                <a:latin typeface="Syncopate"/>
                <a:ea typeface="Syncopate"/>
                <a:cs typeface="Syncopate"/>
                <a:sym typeface="Syncopate"/>
              </a:rPr>
              <a:t> caliente por lo tanto van a ir a Darwin Tours con Crocosaurus Cove. </a:t>
            </a:r>
            <a:r>
              <a:rPr lang="en">
                <a:solidFill>
                  <a:srgbClr val="0000FF"/>
                </a:solidFill>
                <a:latin typeface="Syncopate"/>
                <a:ea typeface="Syncopate"/>
                <a:cs typeface="Syncopate"/>
                <a:sym typeface="Syncopate"/>
              </a:rPr>
              <a:t> </a:t>
            </a:r>
            <a:r>
              <a:rPr lang="en" sz="1200">
                <a:solidFill>
                  <a:srgbClr val="0000FF"/>
                </a:solidFill>
                <a:latin typeface="Syncopate"/>
                <a:ea typeface="Syncopate"/>
                <a:cs typeface="Syncopate"/>
                <a:sym typeface="Syncopate"/>
              </a:rPr>
              <a:t>Crocosaurus Cove es el hogar de la famosa, jaula de la muerte. La única jaula en el mundo que le trae cara a cara con algunos de los mayores cocodrilos de agua salada en captivity.housing casi 200 cocodrilos, entre ellos algunos de los mayores cocodrilos de agua salada en el planeta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x="195750" y="154925"/>
            <a:ext cx="8215199" cy="676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800">
                <a:solidFill>
                  <a:schemeClr val="dk1"/>
                </a:solidFill>
                <a:latin typeface="Syncopate"/>
                <a:ea typeface="Syncopate"/>
                <a:cs typeface="Syncopate"/>
                <a:sym typeface="Syncopate"/>
              </a:rPr>
              <a:t>Darwin Sightseeing Tours with Crocosaurus cove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/>
        </p:nvSpPr>
        <p:spPr>
          <a:xfrm>
            <a:off x="0" y="0"/>
            <a:ext cx="7653599" cy="2978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b="1">
                <a:solidFill>
                  <a:srgbClr val="999999"/>
                </a:solidFill>
                <a:latin typeface="Syncopate"/>
                <a:ea typeface="Syncopate"/>
                <a:cs typeface="Syncopate"/>
                <a:sym typeface="Syncopate"/>
              </a:rPr>
              <a:t>Holmes Jungle Nature Park</a:t>
            </a:r>
          </a:p>
          <a:p>
            <a:endParaRPr/>
          </a:p>
          <a:p>
            <a:pPr lvl="0" rtl="0"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El viernes van a ir  al parque de naturaleza de selva holmes. Los grandes números de aves, mamíferos y reptiles engendran y buscan el refugio en el bosque del monzón, con la protección de ofrecimiento de la vegetación densa del calor y depredadores. El Parque cubre 250 hectáreas, con la Cala de la Palma que serpentea a través de es el centro.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/>
        </p:nvSpPr>
        <p:spPr>
          <a:xfrm>
            <a:off x="0" y="540375"/>
            <a:ext cx="7863299" cy="4661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>
                <a:solidFill>
                  <a:srgbClr val="FF0000"/>
                </a:solidFill>
                <a:latin typeface="Syncopate"/>
                <a:ea typeface="Syncopate"/>
                <a:cs typeface="Syncopate"/>
                <a:sym typeface="Syncopate"/>
              </a:rPr>
              <a:t>El jueves va a </a:t>
            </a:r>
            <a:r>
              <a:rPr lang="en" b="1" u="sng">
                <a:solidFill>
                  <a:srgbClr val="FF0000"/>
                </a:solidFill>
                <a:latin typeface="Syncopate"/>
                <a:ea typeface="Syncopate"/>
                <a:cs typeface="Syncopate"/>
                <a:sym typeface="Syncopate"/>
              </a:rPr>
              <a:t>estar</a:t>
            </a:r>
            <a:r>
              <a:rPr lang="en">
                <a:solidFill>
                  <a:srgbClr val="FF0000"/>
                </a:solidFill>
                <a:latin typeface="Syncopate"/>
                <a:ea typeface="Syncopate"/>
                <a:cs typeface="Syncopate"/>
                <a:sym typeface="Syncopate"/>
              </a:rPr>
              <a:t> muy soleado, por lo tanto ustedes van a ir a la playa Mindi Beach. La playa </a:t>
            </a:r>
            <a:r>
              <a:rPr lang="en" b="1" u="sng">
                <a:solidFill>
                  <a:srgbClr val="FF0000"/>
                </a:solidFill>
                <a:latin typeface="Syncopate"/>
                <a:ea typeface="Syncopate"/>
                <a:cs typeface="Syncopate"/>
                <a:sym typeface="Syncopate"/>
              </a:rPr>
              <a:t>esta</a:t>
            </a:r>
            <a:r>
              <a:rPr lang="en">
                <a:solidFill>
                  <a:srgbClr val="FF0000"/>
                </a:solidFill>
                <a:latin typeface="Syncopate"/>
                <a:ea typeface="Syncopate"/>
                <a:cs typeface="Syncopate"/>
                <a:sym typeface="Syncopate"/>
              </a:rPr>
              <a:t> situada cerca del Distrito Central de Negocios de Darwin. Mindil Beach Sunset Market tiene la Mindil que ejecuta en la época seca del año. </a:t>
            </a:r>
          </a:p>
          <a:p>
            <a:endParaRPr/>
          </a:p>
          <a:p>
            <a:endParaRPr/>
          </a:p>
        </p:txBody>
      </p:sp>
      <p:sp>
        <p:nvSpPr>
          <p:cNvPr id="91" name="Shape 91"/>
          <p:cNvSpPr txBox="1"/>
          <p:nvPr/>
        </p:nvSpPr>
        <p:spPr>
          <a:xfrm>
            <a:off x="149850" y="0"/>
            <a:ext cx="5442899" cy="774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400">
                <a:latin typeface="Syncopate"/>
                <a:ea typeface="Syncopate"/>
                <a:cs typeface="Syncopate"/>
                <a:sym typeface="Syncopate"/>
              </a:rPr>
              <a:t>Mindil Beach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/>
        </p:nvSpPr>
        <p:spPr>
          <a:xfrm>
            <a:off x="232075" y="139125"/>
            <a:ext cx="7347900" cy="1176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>
                <a:solidFill>
                  <a:srgbClr val="00FFFF"/>
                </a:solidFill>
                <a:latin typeface="Syncopate"/>
                <a:ea typeface="Syncopate"/>
                <a:cs typeface="Syncopate"/>
                <a:sym typeface="Syncopate"/>
              </a:rPr>
              <a:t>darwin australia Aquascene</a:t>
            </a:r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97" name="Shape 97"/>
          <p:cNvSpPr txBox="1"/>
          <p:nvPr/>
        </p:nvSpPr>
        <p:spPr>
          <a:xfrm>
            <a:off x="55225" y="2151750"/>
            <a:ext cx="5876699" cy="1972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200">
                <a:solidFill>
                  <a:srgbClr val="FFFF00"/>
                </a:solidFill>
                <a:latin typeface="Syncopate"/>
                <a:ea typeface="Syncopate"/>
                <a:cs typeface="Syncopate"/>
                <a:sym typeface="Syncopate"/>
              </a:rPr>
              <a:t>bastante soleado el domingo irá a Darwin Australia Aquascene. Aquascene </a:t>
            </a:r>
            <a:r>
              <a:rPr lang="en" sz="1200" b="1" u="sng">
                <a:solidFill>
                  <a:srgbClr val="FFFF00"/>
                </a:solidFill>
                <a:latin typeface="Syncopate"/>
                <a:ea typeface="Syncopate"/>
                <a:cs typeface="Syncopate"/>
                <a:sym typeface="Syncopate"/>
              </a:rPr>
              <a:t>está</a:t>
            </a:r>
            <a:r>
              <a:rPr lang="en" sz="1200">
                <a:solidFill>
                  <a:srgbClr val="FFFF00"/>
                </a:solidFill>
                <a:latin typeface="Syncopate"/>
                <a:ea typeface="Syncopate"/>
                <a:cs typeface="Syncopate"/>
                <a:sym typeface="Syncopate"/>
              </a:rPr>
              <a:t> situado en el corazón de Darwin. acuden cientos de peces a la orilla con la marea alta para ser alimentados a mano. El pescado diariamente alimentación ritual comenzó hace más de 50 años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about the hotel: 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328075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/>
              <a:t>donde esta el hotel? El hotel está en Darwin, Australia </a:t>
            </a:r>
          </a:p>
          <a:p>
            <a:pPr lvl="0" rtl="0">
              <a:buNone/>
            </a:pPr>
            <a:r>
              <a:rPr lang="en" sz="2400"/>
              <a:t>que esta cerca del hotel? alrededor del hotel es un hospital, deli, playa, centro comercial, y la farmacia </a:t>
            </a:r>
          </a:p>
          <a:p>
            <a:pPr lvl="0" rtl="0">
              <a:buNone/>
            </a:pPr>
            <a:r>
              <a:rPr lang="en" sz="2400"/>
              <a:t>como es el hotel?el hotel es grande t alto. Esta bonito  a fuera y dentro. </a:t>
            </a:r>
          </a:p>
          <a:p>
            <a:pPr lvl="0" rtl="0">
              <a:buNone/>
            </a:pPr>
            <a:r>
              <a:rPr lang="en" sz="2400"/>
              <a:t>cuanto cuesta el hotel?para cada noche es $190, y que nos vamos a quedar por una semana el costo final va ser $1330</a:t>
            </a:r>
          </a:p>
          <a:p>
            <a:pPr lvl="0" rtl="0">
              <a:buNone/>
            </a:pPr>
            <a:r>
              <a:rPr lang="en" sz="2400"/>
              <a:t>cuales servicios tiene el hotel?  Look at next slide.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230100" y="98775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>
                <a:solidFill>
                  <a:srgbClr val="58738A"/>
                </a:solidFill>
              </a:rPr>
              <a:t>Hotel Amenities</a:t>
            </a:r>
          </a:p>
          <a:p>
            <a:pPr marL="0" marR="0" lvl="0" indent="0" rtl="0">
              <a:lnSpc>
                <a:spcPct val="14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>
                <a:solidFill>
                  <a:srgbClr val="1F1F1F"/>
                </a:solidFill>
              </a:rPr>
              <a:t>General</a:t>
            </a:r>
          </a:p>
          <a:p>
            <a:pPr marL="254000" marR="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200"/>
              <a:t>Free Wi-Fi</a:t>
            </a:r>
          </a:p>
          <a:p>
            <a:pPr marL="254000" marR="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200"/>
              <a:t>Free wired high-speed Internet</a:t>
            </a:r>
          </a:p>
          <a:p>
            <a:pPr marL="254000" marR="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200"/>
              <a:t>Sauna</a:t>
            </a:r>
          </a:p>
          <a:p>
            <a:pPr marL="254000" marR="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200"/>
              <a:t>Concierge desk</a:t>
            </a:r>
          </a:p>
          <a:p>
            <a:pPr marL="254000" marR="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200"/>
              <a:t>Room service (24 hours)</a:t>
            </a:r>
          </a:p>
          <a:p>
            <a:pPr marL="254000" marR="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200"/>
              <a:t>Business center</a:t>
            </a:r>
          </a:p>
          <a:p>
            <a:pPr marL="254000" marR="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200"/>
              <a:t>Secretarial services</a:t>
            </a:r>
          </a:p>
          <a:p>
            <a:pPr marL="254000" marR="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200"/>
              <a:t>Multiple large conference rooms</a:t>
            </a:r>
          </a:p>
          <a:p>
            <a:pPr marL="254000" marR="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200"/>
              <a:t>Porter/bellhop</a:t>
            </a:r>
          </a:p>
          <a:p>
            <a:pPr marL="254000" marR="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200"/>
              <a:t>24-hour front desk</a:t>
            </a:r>
          </a:p>
          <a:p>
            <a:pPr marL="254000" marR="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200"/>
              <a:t>Safe-deposit box at front desk</a:t>
            </a:r>
          </a:p>
          <a:p>
            <a:pPr marL="254000" marR="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200"/>
              <a:t>Multilingual staff</a:t>
            </a:r>
          </a:p>
          <a:p>
            <a:endParaRPr/>
          </a:p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body" idx="2"/>
          </p:nvPr>
        </p:nvSpPr>
        <p:spPr>
          <a:xfrm>
            <a:off x="4544673" y="98775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4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>
                <a:solidFill>
                  <a:srgbClr val="1F1F1F"/>
                </a:solidFill>
                <a:hlinkClick r:id="rId3"/>
              </a:rPr>
              <a:t>Internet</a:t>
            </a: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>
                <a:hlinkClick r:id="rId3"/>
              </a:rPr>
              <a:t>Available in all rooms:</a:t>
            </a:r>
            <a:r>
              <a:rPr lang="en" sz="1200">
                <a:hlinkClick r:id="rId3"/>
              </a:rPr>
              <a:t> Free Wi-Fi</a:t>
            </a:r>
          </a:p>
          <a:p>
            <a:pPr marL="0" marR="0" lvl="0" indent="0" rtl="0">
              <a:lnSpc>
                <a:spcPct val="115000"/>
              </a:lnSpc>
              <a:spcBef>
                <a:spcPts val="120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>
                <a:hlinkClick r:id="rId3"/>
              </a:rPr>
              <a:t>Available in some public areas:</a:t>
            </a:r>
            <a:r>
              <a:rPr lang="en" sz="1200">
                <a:hlinkClick r:id="rId3"/>
              </a:rPr>
              <a:t> Free Wi-Fi, Free wired high-speed Internet</a:t>
            </a:r>
          </a:p>
          <a:p>
            <a:endParaRPr/>
          </a:p>
          <a:p>
            <a:pPr marL="0" marR="0" lvl="0" indent="0" rtl="0">
              <a:lnSpc>
                <a:spcPct val="14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>
                <a:solidFill>
                  <a:srgbClr val="1F1F1F"/>
                </a:solidFill>
                <a:hlinkClick r:id="rId3"/>
              </a:rPr>
              <a:t>Parking</a:t>
            </a: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hlinkClick r:id="rId3"/>
              </a:rPr>
              <a:t>Secure parking, Free self parking, Free valet parking</a:t>
            </a:r>
          </a:p>
          <a:p>
            <a:endParaRPr/>
          </a:p>
          <a:p>
            <a:pPr marL="0" marR="0" lvl="0" indent="0" rtl="0">
              <a:lnSpc>
                <a:spcPct val="14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>
                <a:solidFill>
                  <a:srgbClr val="1F1F1F"/>
                </a:solidFill>
                <a:hlinkClick r:id="rId3"/>
              </a:rPr>
              <a:t>Room Amenities</a:t>
            </a:r>
          </a:p>
          <a:p>
            <a:pPr marL="457200" marR="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rgbClr val="000000"/>
                </a:solidFill>
                <a:hlinkClick r:id="rId3"/>
              </a:rPr>
              <a:t>Cribs/infant beds (complimentary)</a:t>
            </a:r>
          </a:p>
          <a:p>
            <a:pPr marL="457200" marR="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rgbClr val="000000"/>
                </a:solidFill>
                <a:hlinkClick r:id="rId3"/>
              </a:rPr>
              <a:t>Rollaway/extra beds available</a:t>
            </a:r>
          </a:p>
          <a:p>
            <a:pPr marL="457200" marR="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rgbClr val="000000"/>
                </a:solidFill>
                <a:hlinkClick r:id="rId3"/>
              </a:rPr>
              <a:t>Pay movies</a:t>
            </a:r>
          </a:p>
          <a:p>
            <a:pPr marL="457200" marR="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rgbClr val="000000"/>
                </a:solidFill>
                <a:hlinkClick r:id="rId3"/>
              </a:rPr>
              <a:t>Balcony</a:t>
            </a:r>
          </a:p>
          <a:p>
            <a:pPr marL="457200" marR="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rgbClr val="000000"/>
                </a:solidFill>
                <a:hlinkClick r:id="rId3"/>
              </a:rPr>
              <a:t>Air conditioning</a:t>
            </a:r>
          </a:p>
          <a:p>
            <a:pPr marL="457200" marR="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rgbClr val="000000"/>
                </a:solidFill>
                <a:hlinkClick r:id="rId3"/>
              </a:rPr>
              <a:t>Complimentary newspaper</a:t>
            </a:r>
          </a:p>
          <a:p>
            <a:pPr marL="457200" marR="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rgbClr val="000000"/>
                </a:solidFill>
                <a:hlinkClick r:id="rId3"/>
              </a:rPr>
              <a:t>Phone</a:t>
            </a:r>
          </a:p>
          <a:p>
            <a:pPr marL="457200" marR="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rgbClr val="000000"/>
                </a:solidFill>
                <a:hlinkClick r:id="rId3"/>
              </a:rPr>
              <a:t>Minibar</a:t>
            </a:r>
          </a:p>
          <a:p>
            <a:pPr marL="457200" marR="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rgbClr val="000000"/>
                </a:solidFill>
                <a:hlinkClick r:id="rId3"/>
              </a:rPr>
              <a:t>Coffee/tea maker</a:t>
            </a:r>
          </a:p>
          <a:p>
            <a:pPr marL="457200" marR="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rgbClr val="000000"/>
                </a:solidFill>
                <a:hlinkClick r:id="rId3"/>
              </a:rPr>
              <a:t>Wake-up calls</a:t>
            </a:r>
          </a:p>
          <a:p>
            <a:pPr marL="457200" marR="0" lvl="0" indent="-3048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rgbClr val="000000"/>
                </a:solidFill>
                <a:hlinkClick r:id="rId3"/>
              </a:rPr>
              <a:t>Daily housekeeping</a:t>
            </a:r>
          </a:p>
          <a:p>
            <a:pPr marL="457200" marR="0" lvl="0" indent="-3048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200">
                <a:solidFill>
                  <a:srgbClr val="000000"/>
                </a:solidFill>
                <a:hlinkClick r:id="rId3"/>
              </a:rPr>
              <a:t>Turndown service (on request)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57200" y="146174"/>
            <a:ext cx="8229600" cy="917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1000"/>
              <a:t>
</a:t>
            </a:r>
          </a:p>
          <a:p>
            <a:endParaRPr/>
          </a:p>
          <a:p>
            <a:endParaRPr/>
          </a:p>
          <a:p>
            <a:pPr lvl="0" rtl="0"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/>
              <a:t>Internet</a:t>
            </a:r>
          </a:p>
          <a:p>
            <a:pPr lvl="0" rtl="0"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/>
              <a:t>Disponible en todas las habitaciones: conexión Wi-Fi</a:t>
            </a:r>
          </a:p>
          <a:p>
            <a:pPr lvl="0" rtl="0"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/>
              <a:t>Disponible en algunas zonas públicas: Free Wi-Fi, Free wired Internet de alta velocidad</a:t>
            </a:r>
          </a:p>
          <a:p>
            <a:endParaRPr/>
          </a:p>
          <a:p>
            <a:pPr lvl="0" rtl="0"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/>
              <a:t>Estacionamiento</a:t>
            </a:r>
          </a:p>
          <a:p>
            <a:pPr lvl="0"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/>
              <a:t>Secure parking, aparcamiento propio gratuito, aparcacoches gratuito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457200" y="1063575"/>
            <a:ext cx="3994500" cy="37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9845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100"/>
              <a:t>Conexión Wi-Fi</a:t>
            </a:r>
          </a:p>
          <a:p>
            <a:pPr marL="457200" lvl="0" indent="-29845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100"/>
              <a:t>Internet de alta velocidad por cable</a:t>
            </a:r>
          </a:p>
          <a:p>
            <a:pPr marL="457200" lvl="0" indent="-29845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100"/>
              <a:t>Sauna</a:t>
            </a:r>
          </a:p>
          <a:p>
            <a:pPr marL="457200" lvl="0" indent="-29845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100"/>
              <a:t>Recepción/conserjería</a:t>
            </a:r>
          </a:p>
          <a:p>
            <a:pPr marL="457200" lvl="0" indent="-29845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100"/>
              <a:t>Servicio de habitaciones (24 horas)</a:t>
            </a:r>
          </a:p>
          <a:p>
            <a:pPr marL="457200" lvl="0" indent="-29845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100"/>
              <a:t>Centro de negocios</a:t>
            </a:r>
          </a:p>
          <a:p>
            <a:pPr marL="457200" lvl="0" indent="-29845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100"/>
              <a:t>Servicios secretariales</a:t>
            </a:r>
          </a:p>
          <a:p>
            <a:pPr marL="457200" lvl="0" indent="-29845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100"/>
              <a:t>Varias salas de conferencias grandes</a:t>
            </a:r>
          </a:p>
          <a:p>
            <a:pPr marL="457200" lvl="0" indent="-29845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100"/>
              <a:t>Portero/botones</a:t>
            </a:r>
          </a:p>
          <a:p>
            <a:pPr marL="457200" lvl="0" indent="-29845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100"/>
              <a:t>recepción 24 horas</a:t>
            </a:r>
          </a:p>
          <a:p>
            <a:pPr marL="457200" lvl="0" indent="-29845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100"/>
              <a:t>Caja fuerte en recepción</a:t>
            </a:r>
          </a:p>
          <a:p>
            <a:pPr marL="457200" lvl="0" indent="-29845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100"/>
              <a:t>Personal multilingüe</a:t>
            </a:r>
          </a:p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2"/>
          </p:nvPr>
        </p:nvSpPr>
        <p:spPr>
          <a:xfrm>
            <a:off x="4536223" y="1086975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9210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000"/>
              <a:t>camas/ camas para niños (gratuitos)</a:t>
            </a:r>
          </a:p>
          <a:p>
            <a:pPr marL="457200" lvl="0" indent="-29210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000"/>
              <a:t>Precio/camas supletorias disponibles</a:t>
            </a:r>
          </a:p>
          <a:p>
            <a:pPr marL="457200" lvl="0" indent="-29210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000"/>
              <a:t>Películas de pago</a:t>
            </a:r>
          </a:p>
          <a:p>
            <a:pPr marL="457200" lvl="0" indent="-29210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000"/>
              <a:t>Balcón</a:t>
            </a:r>
          </a:p>
          <a:p>
            <a:pPr marL="457200" lvl="0" indent="-29210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000"/>
              <a:t>Aire acondicionado</a:t>
            </a:r>
          </a:p>
          <a:p>
            <a:pPr marL="457200" lvl="0" indent="-29210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000"/>
              <a:t>Periódico de cortesía</a:t>
            </a:r>
          </a:p>
          <a:p>
            <a:pPr marL="457200" lvl="0" indent="-29210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000"/>
              <a:t>Teléfono</a:t>
            </a:r>
          </a:p>
          <a:p>
            <a:pPr marL="457200" lvl="0" indent="-29210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000"/>
              <a:t>Minibar</a:t>
            </a:r>
          </a:p>
          <a:p>
            <a:pPr marL="457200" lvl="0" indent="-29210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000"/>
              <a:t>Tetera/cafetera</a:t>
            </a:r>
          </a:p>
          <a:p>
            <a:pPr marL="457200" lvl="0" indent="-29210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000"/>
              <a:t>Llamadas de despertador</a:t>
            </a:r>
          </a:p>
          <a:p>
            <a:pPr marL="457200" lvl="0" indent="-29210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000"/>
              <a:t>Servicio diario de limpieza</a:t>
            </a:r>
          </a:p>
          <a:p>
            <a:pPr marL="457200" lvl="0" indent="-29210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000"/>
              <a:t>Servicio de cobertura (bajo petición)</a:t>
            </a:r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B7B7B7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ctrTitle"/>
          </p:nvPr>
        </p:nvSpPr>
        <p:spPr>
          <a:xfrm rot="-1380015">
            <a:off x="612988" y="1885280"/>
            <a:ext cx="7772271" cy="1159941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60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La Cuarta Parte  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6" name="Shape 126"/>
          <p:cNvCxnSpPr/>
          <p:nvPr/>
        </p:nvCxnSpPr>
        <p:spPr>
          <a:xfrm rot="10800000" flipH="1">
            <a:off x="2488450" y="1228574"/>
            <a:ext cx="1218300" cy="6456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27" name="Shape 127"/>
          <p:cNvSpPr txBox="1"/>
          <p:nvPr/>
        </p:nvSpPr>
        <p:spPr>
          <a:xfrm>
            <a:off x="1395150" y="1718025"/>
            <a:ext cx="1176599" cy="36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"/>
              <a:t> el hospital</a:t>
            </a:r>
          </a:p>
        </p:txBody>
      </p:sp>
      <p:cxnSp>
        <p:nvCxnSpPr>
          <p:cNvPr id="128" name="Shape 128"/>
          <p:cNvCxnSpPr/>
          <p:nvPr/>
        </p:nvCxnSpPr>
        <p:spPr>
          <a:xfrm rot="10800000">
            <a:off x="4487474" y="2082525"/>
            <a:ext cx="718500" cy="6140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29" name="Shape 129"/>
          <p:cNvSpPr txBox="1"/>
          <p:nvPr/>
        </p:nvSpPr>
        <p:spPr>
          <a:xfrm>
            <a:off x="4997750" y="2654975"/>
            <a:ext cx="1384800" cy="541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el centro comercial</a:t>
            </a:r>
          </a:p>
        </p:txBody>
      </p:sp>
      <p:cxnSp>
        <p:nvCxnSpPr>
          <p:cNvPr id="130" name="Shape 130"/>
          <p:cNvCxnSpPr/>
          <p:nvPr/>
        </p:nvCxnSpPr>
        <p:spPr>
          <a:xfrm rot="10800000">
            <a:off x="3733800" y="2790424"/>
            <a:ext cx="1676399" cy="6351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1" name="Shape 131"/>
          <p:cNvSpPr txBox="1"/>
          <p:nvPr/>
        </p:nvSpPr>
        <p:spPr>
          <a:xfrm>
            <a:off x="5497500" y="3623350"/>
            <a:ext cx="1332600" cy="614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32" name="Shape 132"/>
          <p:cNvSpPr txBox="1"/>
          <p:nvPr/>
        </p:nvSpPr>
        <p:spPr>
          <a:xfrm>
            <a:off x="5205975" y="3425525"/>
            <a:ext cx="1832400" cy="36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farmacia</a:t>
            </a:r>
          </a:p>
        </p:txBody>
      </p:sp>
      <p:sp>
        <p:nvSpPr>
          <p:cNvPr id="133" name="Shape 133"/>
          <p:cNvSpPr txBox="1"/>
          <p:nvPr/>
        </p:nvSpPr>
        <p:spPr>
          <a:xfrm>
            <a:off x="1218000" y="2696625"/>
            <a:ext cx="1676399" cy="614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R="101600" lvl="0" rtl="0">
              <a:lnSpc>
                <a:spcPct val="150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hlinkClick r:id="rId4"/>
              </a:rPr>
              <a:t>el</a:t>
            </a:r>
            <a:r>
              <a:rPr lang="en"/>
              <a:t> </a:t>
            </a:r>
            <a:r>
              <a:rPr lang="en">
                <a:hlinkClick r:id="rId5"/>
              </a:rPr>
              <a:t>delicatessen</a:t>
            </a:r>
          </a:p>
          <a:p>
            <a:pPr marR="101600" lvl="0" indent="-51206400" rtl="0">
              <a:lnSpc>
                <a:spcPct val="135000"/>
              </a:lnSpc>
              <a:spcBef>
                <a:spcPts val="80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rgbClr val="2D81BA"/>
                </a:solidFill>
                <a:hlinkClick r:id="rId6"/>
              </a:rPr>
              <a:t>∗</a:t>
            </a:r>
          </a:p>
          <a:p>
            <a:endParaRPr/>
          </a:p>
          <a:p>
            <a:pPr>
              <a:buNone/>
            </a:pPr>
            <a:r>
              <a:rPr lang="en"/>
              <a:t> </a:t>
            </a:r>
          </a:p>
        </p:txBody>
      </p:sp>
      <p:cxnSp>
        <p:nvCxnSpPr>
          <p:cNvPr id="134" name="Shape 134"/>
          <p:cNvCxnSpPr/>
          <p:nvPr/>
        </p:nvCxnSpPr>
        <p:spPr>
          <a:xfrm rot="10800000" flipH="1">
            <a:off x="2019925" y="2186625"/>
            <a:ext cx="1343099" cy="6245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5" name="Shape 135"/>
          <p:cNvSpPr txBox="1"/>
          <p:nvPr/>
        </p:nvSpPr>
        <p:spPr>
          <a:xfrm>
            <a:off x="5325600" y="1718025"/>
            <a:ext cx="1676399" cy="85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el banco </a:t>
            </a:r>
          </a:p>
        </p:txBody>
      </p:sp>
      <p:cxnSp>
        <p:nvCxnSpPr>
          <p:cNvPr id="136" name="Shape 136"/>
          <p:cNvCxnSpPr/>
          <p:nvPr/>
        </p:nvCxnSpPr>
        <p:spPr>
          <a:xfrm rot="10800000">
            <a:off x="4216699" y="1332749"/>
            <a:ext cx="1187100" cy="4581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Direcciones 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200" y="874050"/>
            <a:ext cx="8229600" cy="3975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/>
              <a:t>from the hotel to the mall- Giren a la derecha del hotel y seguían caminando recto hasta la calle treinta. </a:t>
            </a:r>
          </a:p>
          <a:p>
            <a:pPr lvl="0" rtl="0">
              <a:buNone/>
            </a:pPr>
            <a:r>
              <a:rPr lang="en" sz="1800"/>
              <a:t>from hotel to hospital- Salgan del hotel y giran a la izquierda y caminen al costado de la autopista Stuart highway hasta calle Nylander. </a:t>
            </a:r>
          </a:p>
          <a:p>
            <a:pPr lvl="0" rtl="0">
              <a:buNone/>
            </a:pPr>
            <a:r>
              <a:rPr lang="en" sz="1800"/>
              <a:t>from the hotel to the bank- Salgan del hotel y caminen todo derecho hasta llegar al Stuart highway y el banco está cursando la calle.</a:t>
            </a:r>
          </a:p>
          <a:p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from the hospital to the pharmacy- Del hospital caminen sur de sus derecha luego caminen hacia la esquina de la calle Mc Minn cursanden la calle y la farmacia esta noreste en la esquina.  </a:t>
            </a:r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Donde van a estar. 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Usted se alojará en el Hotel Skycity Darwin en Australia. Estarán en la habitación Deluxe con otras dos personas. Va a tener un Spa Superior y su habitación tendrá una vista al mar. También tendrán acceso a la piscina, bar y centro de juegos de azar.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Research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400" u="sng">
                <a:solidFill>
                  <a:schemeClr val="hlink"/>
                </a:solidFill>
                <a:hlinkClick r:id="rId3"/>
              </a:rPr>
              <a:t>http://www.expedia.com/.h43472.Hotel-Information?&amp;rm1=a2&amp;semcid=13172-1&amp;kword=%20Skycity_%20Darwin!m.ZzZz.3360000202979.0.17250040767.%20skycity%20%20darwin.%20skycity_%20darwin&amp;gclid=CP6Jtq7s0LoCFRFo7Aod0TYAiQ</a:t>
            </a:r>
          </a:p>
          <a:p>
            <a:pPr lvl="0" rtl="0">
              <a:buNone/>
            </a:pPr>
            <a:r>
              <a:rPr lang="en" sz="1400" u="sng">
                <a:solidFill>
                  <a:schemeClr val="hlink"/>
                </a:solidFill>
                <a:hlinkClick r:id="rId3"/>
              </a:rPr>
              <a:t>The-Gardens-Hotels-Skycity-Darwin</a:t>
            </a:r>
          </a:p>
          <a:p>
            <a:endParaRPr/>
          </a:p>
          <a:p>
            <a:pPr lvl="0" rtl="0">
              <a:buNone/>
            </a:pPr>
            <a:r>
              <a:rPr lang="en" sz="1400" u="sng">
                <a:solidFill>
                  <a:schemeClr val="hlink"/>
                </a:solidFill>
                <a:hlinkClick r:id="rId4"/>
              </a:rPr>
              <a:t>http://www.tripadvisor.com.au/Attractions-g255066-Activities-Darwin_Top_End_Northern_Territory.html</a:t>
            </a:r>
          </a:p>
          <a:p>
            <a:endParaRPr/>
          </a:p>
          <a:p>
            <a:pPr lvl="0" rtl="0">
              <a:buNone/>
            </a:pPr>
            <a:r>
              <a:rPr lang="en" sz="1100" u="sng">
                <a:solidFill>
                  <a:schemeClr val="hlink"/>
                </a:solidFill>
                <a:hlinkClick r:id="rId5"/>
              </a:rPr>
              <a:t>http://www.tropicaldarwin.com/</a:t>
            </a:r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99999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ctrTitle"/>
          </p:nvPr>
        </p:nvSpPr>
        <p:spPr>
          <a:xfrm rot="-942051">
            <a:off x="685839" y="1866881"/>
            <a:ext cx="7772302" cy="115985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60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PARTE DOS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El Tiempo en Darwin, Australia 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/>
              <a:t>-Va esta caliente por lo tanto va a ser tres meses de vacaciones de diciembre-enero-febrero 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/>
              <a:t>-La temperatura media es de 77 grados desde diciembre-enero-febrero. Nosotros recomendamos protector solar y ropa de verano porque la caliente. Estamos explorar estas atracciones</a:t>
            </a:r>
          </a:p>
          <a:p>
            <a:pPr lv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/>
              <a:t>En Darwin,en verano hay días llenos de vapor caliente con lluvias intensas.el mes más caliente es Noviembre,ya que de paso la temporada de lluvias. Las temperaturas máximas a pueden a menudo superar los 40 aunque es más probable que sea a mediados de los años 30. Esta es también la época del año de mayor riesgo de inundaciones y ciclones.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Shape 4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17500" y="137100"/>
            <a:ext cx="3777299" cy="2844125"/>
          </a:xfrm>
          <a:prstGeom prst="rect">
            <a:avLst/>
          </a:prstGeom>
        </p:spPr>
      </p:pic>
      <p:pic>
        <p:nvPicPr>
          <p:cNvPr id="48" name="Shape 4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553050" y="137100"/>
            <a:ext cx="4068599" cy="2703949"/>
          </a:xfrm>
          <a:prstGeom prst="rect">
            <a:avLst/>
          </a:prstGeom>
        </p:spPr>
      </p:pic>
      <p:pic>
        <p:nvPicPr>
          <p:cNvPr id="49" name="Shape 4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394525" y="2616800"/>
            <a:ext cx="2994775" cy="2250799"/>
          </a:xfrm>
          <a:prstGeom prst="rect">
            <a:avLst/>
          </a:prstGeom>
        </p:spPr>
      </p:pic>
      <p:pic>
        <p:nvPicPr>
          <p:cNvPr id="50" name="Shape 50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3605937" y="2735350"/>
            <a:ext cx="2674174" cy="2013699"/>
          </a:xfrm>
          <a:prstGeom prst="rect">
            <a:avLst/>
          </a:prstGeom>
        </p:spPr>
      </p:pic>
      <p:pic>
        <p:nvPicPr>
          <p:cNvPr id="51" name="Shape 51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6496750" y="2939725"/>
            <a:ext cx="2402949" cy="180932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B7B7B7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ctrTitle"/>
          </p:nvPr>
        </p:nvSpPr>
        <p:spPr>
          <a:xfrm rot="-1217941">
            <a:off x="592059" y="1895767"/>
            <a:ext cx="7772406" cy="1159807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60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La Tercera Parte 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/>
        </p:nvSpPr>
        <p:spPr>
          <a:xfrm>
            <a:off x="182250" y="723050"/>
            <a:ext cx="6906600" cy="2455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El lunes, el primer día de sus llegada va estar lloviendo, por lo tanto se van a alojará en el hotel y irán al casino de Skycity. SKYCITY premium cinco estrellas boutique hotel situado momentos Darwin </a:t>
            </a:r>
            <a:r>
              <a:rPr lang="en" b="1" u="sng">
                <a:latin typeface="Syncopate"/>
                <a:ea typeface="Syncopate"/>
                <a:cs typeface="Syncopate"/>
                <a:sym typeface="Syncopate"/>
              </a:rPr>
              <a:t>es</a:t>
            </a:r>
            <a:r>
              <a:rPr lang="en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 del CBD.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134250" y="51650"/>
            <a:ext cx="7002599" cy="671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400">
                <a:solidFill>
                  <a:srgbClr val="434343"/>
                </a:solidFill>
                <a:latin typeface="Syncopate"/>
                <a:ea typeface="Syncopate"/>
                <a:cs typeface="Syncopate"/>
                <a:sym typeface="Syncopate"/>
              </a:rPr>
              <a:t>Skycity Casino</a:t>
            </a:r>
          </a:p>
        </p:txBody>
      </p:sp>
    </p:spTree>
  </p:cSld>
  <p:clrMapOvr>
    <a:masterClrMapping/>
  </p:clrMapOvr>
  <mc:AlternateContent>
    <mc:Choice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/>
        </p:nvSpPr>
        <p:spPr>
          <a:xfrm>
            <a:off x="302625" y="918375"/>
            <a:ext cx="6084300" cy="264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>
                <a:solidFill>
                  <a:srgbClr val="00FFFF"/>
                </a:solidFill>
                <a:latin typeface="Trebuchet MS"/>
                <a:ea typeface="Trebuchet MS"/>
                <a:cs typeface="Trebuchet MS"/>
                <a:sym typeface="Trebuchet MS"/>
              </a:rPr>
              <a:t>El martes va </a:t>
            </a:r>
            <a:r>
              <a:rPr lang="en" b="1" u="sng">
                <a:solidFill>
                  <a:srgbClr val="00FFFF"/>
                </a:solidFill>
                <a:latin typeface="Trebuchet MS"/>
                <a:ea typeface="Trebuchet MS"/>
                <a:cs typeface="Trebuchet MS"/>
                <a:sym typeface="Trebuchet MS"/>
              </a:rPr>
              <a:t>estar</a:t>
            </a:r>
            <a:r>
              <a:rPr lang="en">
                <a:solidFill>
                  <a:srgbClr val="00FFFF"/>
                </a:solidFill>
                <a:latin typeface="Trebuchet MS"/>
                <a:ea typeface="Trebuchet MS"/>
                <a:cs typeface="Trebuchet MS"/>
                <a:sym typeface="Trebuchet MS"/>
              </a:rPr>
              <a:t> lloviendo, por lo tanto van a ir al Museo y Galería de Arte del Territorio del Norte.El Museo y Galería de arte del territorio del norte tiene una notable colección de pinturas aborígenes y esculturas. Parte de la exposición </a:t>
            </a:r>
            <a:r>
              <a:rPr lang="en" b="1" u="sng">
                <a:solidFill>
                  <a:srgbClr val="00FFFF"/>
                </a:solidFill>
                <a:latin typeface="Trebuchet MS"/>
                <a:ea typeface="Trebuchet MS"/>
                <a:cs typeface="Trebuchet MS"/>
                <a:sym typeface="Trebuchet MS"/>
              </a:rPr>
              <a:t>está</a:t>
            </a:r>
            <a:r>
              <a:rPr lang="en">
                <a:solidFill>
                  <a:srgbClr val="00FFFF"/>
                </a:solidFill>
                <a:latin typeface="Trebuchet MS"/>
                <a:ea typeface="Trebuchet MS"/>
                <a:cs typeface="Trebuchet MS"/>
                <a:sym typeface="Trebuchet MS"/>
              </a:rPr>
              <a:t> dedicada a ciclón Tracy que golpeó a Darwin en 1974 y desde que la ciudad ha recuperado ahora.</a:t>
            </a:r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68" name="Shape 68"/>
          <p:cNvSpPr txBox="1"/>
          <p:nvPr/>
        </p:nvSpPr>
        <p:spPr>
          <a:xfrm>
            <a:off x="238450" y="132675"/>
            <a:ext cx="6750600" cy="78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>
                <a:solidFill>
                  <a:srgbClr val="0000FF"/>
                </a:solidFill>
                <a:latin typeface="Syncopate"/>
                <a:ea typeface="Syncopate"/>
                <a:cs typeface="Syncopate"/>
                <a:sym typeface="Syncopate"/>
              </a:rPr>
              <a:t>The Museum and Art Gallery of the Northern Territory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/>
        </p:nvSpPr>
        <p:spPr>
          <a:xfrm>
            <a:off x="145925" y="908825"/>
            <a:ext cx="7038599" cy="2196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35000"/>
              </a:lnSpc>
              <a:buNone/>
            </a:pPr>
            <a:r>
              <a:rPr lang="en">
                <a:solidFill>
                  <a:srgbClr val="00FFFF"/>
                </a:solidFill>
                <a:latin typeface="Syncopate"/>
                <a:ea typeface="Syncopate"/>
                <a:cs typeface="Syncopate"/>
                <a:sym typeface="Syncopate"/>
              </a:rPr>
              <a:t>El miércoles</a:t>
            </a:r>
            <a:r>
              <a:rPr lang="en" sz="900" b="1">
                <a:solidFill>
                  <a:srgbClr val="00FFFF"/>
                </a:solidFill>
              </a:rPr>
              <a:t> </a:t>
            </a:r>
            <a:r>
              <a:rPr lang="en" sz="1000">
                <a:solidFill>
                  <a:srgbClr val="00FFFF"/>
                </a:solidFill>
              </a:rPr>
              <a:t> </a:t>
            </a:r>
            <a:r>
              <a:rPr lang="en">
                <a:solidFill>
                  <a:srgbClr val="00FFFF"/>
                </a:solidFill>
                <a:latin typeface="Syncopate"/>
                <a:ea typeface="Syncopate"/>
                <a:cs typeface="Syncopate"/>
                <a:sym typeface="Syncopate"/>
              </a:rPr>
              <a:t>va </a:t>
            </a:r>
            <a:r>
              <a:rPr lang="en" b="1" u="sng">
                <a:solidFill>
                  <a:srgbClr val="00FFFF"/>
                </a:solidFill>
                <a:latin typeface="Syncopate"/>
                <a:ea typeface="Syncopate"/>
                <a:cs typeface="Syncopate"/>
                <a:sym typeface="Syncopate"/>
              </a:rPr>
              <a:t>estar</a:t>
            </a:r>
            <a:r>
              <a:rPr lang="en">
                <a:solidFill>
                  <a:srgbClr val="00FFFF"/>
                </a:solidFill>
                <a:latin typeface="Syncopate"/>
                <a:ea typeface="Syncopate"/>
                <a:cs typeface="Syncopate"/>
                <a:sym typeface="Syncopate"/>
              </a:rPr>
              <a:t> caliente, por lo que van a ir al Parque Nacional de Litchfield. El Parque Nacional de Litchfield miente aproximadamente 130 kilómetros al suroeste de Darwin cerca de la ciudad de Batchelor y cubre alrededor de 1.500 km2. El parque fue establecido en 1986 y es un destino muy popular estar tan cerca de Darwin con más de un cuarto de 1 millón de visitantes al año.</a:t>
            </a:r>
          </a:p>
        </p:txBody>
      </p:sp>
      <p:sp>
        <p:nvSpPr>
          <p:cNvPr id="74" name="Shape 74"/>
          <p:cNvSpPr txBox="1"/>
          <p:nvPr/>
        </p:nvSpPr>
        <p:spPr>
          <a:xfrm>
            <a:off x="433775" y="82625"/>
            <a:ext cx="6243599" cy="82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00FFFF"/>
                </a:solidFill>
                <a:latin typeface="Syncopate"/>
                <a:ea typeface="Syncopate"/>
                <a:cs typeface="Syncopate"/>
                <a:sym typeface="Syncopate"/>
              </a:rPr>
              <a:t>Litchfield National park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1046</Words>
  <Application>Microsoft Macintosh PowerPoint</Application>
  <PresentationFormat>On-screen Show (16:9)</PresentationFormat>
  <Paragraphs>124</Paragraphs>
  <Slides>20</Slides>
  <Notes>20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simple-light</vt:lpstr>
      <vt:lpstr>Darwin, Australia</vt:lpstr>
      <vt:lpstr>Donde van a estar. </vt:lpstr>
      <vt:lpstr>PARTE DOS </vt:lpstr>
      <vt:lpstr>El Tiempo en Darwin, Australia </vt:lpstr>
      <vt:lpstr>Slide 5</vt:lpstr>
      <vt:lpstr>La Tercera Parte  </vt:lpstr>
      <vt:lpstr>Slide 7</vt:lpstr>
      <vt:lpstr>Slide 8</vt:lpstr>
      <vt:lpstr>Slide 9</vt:lpstr>
      <vt:lpstr>Slide 10</vt:lpstr>
      <vt:lpstr>Slide 11</vt:lpstr>
      <vt:lpstr>Slide 12</vt:lpstr>
      <vt:lpstr>Slide 13</vt:lpstr>
      <vt:lpstr>about the hotel: </vt:lpstr>
      <vt:lpstr>Slide 15</vt:lpstr>
      <vt:lpstr>
   Internet Disponible en todas las habitaciones: conexión Wi-Fi Disponible en algunas zonas públicas: Free Wi-Fi, Free wired Internet de alta velocidad  Estacionamiento Secure parking, aparcamiento propio gratuito, aparcacoches gratuito</vt:lpstr>
      <vt:lpstr>La Cuarta Parte  </vt:lpstr>
      <vt:lpstr>Slide 18</vt:lpstr>
      <vt:lpstr>Direcciones </vt:lpstr>
      <vt:lpstr>Research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Darwin, Australia</dc:title>
  <cp:lastModifiedBy>NYCDOE</cp:lastModifiedBy>
  <cp:revision>1</cp:revision>
  <dcterms:created xsi:type="dcterms:W3CDTF">2014-01-07T19:06:40Z</dcterms:created>
  <dcterms:modified xsi:type="dcterms:W3CDTF">2014-01-07T19:06:56Z</dcterms:modified>
</cp:coreProperties>
</file>